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US" sz="3600" dirty="0" smtClean="0"/>
              <a:t>How authors spice it up!!!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7947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went to a British school, and every morning we sang “God Save the King.” </a:t>
            </a:r>
            <a:r>
              <a:rPr lang="en-US" sz="3200" dirty="0" smtClean="0">
                <a:solidFill>
                  <a:srgbClr val="00B050"/>
                </a:solidFill>
              </a:rPr>
              <a:t>Of course,</a:t>
            </a:r>
            <a:r>
              <a:rPr lang="en-US" sz="3200" dirty="0" smtClean="0"/>
              <a:t> the British children loved singing about their</a:t>
            </a:r>
            <a:r>
              <a:rPr lang="en-US" sz="3200" dirty="0" smtClean="0">
                <a:solidFill>
                  <a:srgbClr val="00B050"/>
                </a:solidFill>
              </a:rPr>
              <a:t> gracious </a:t>
            </a:r>
            <a:r>
              <a:rPr lang="en-US" sz="3200" dirty="0" smtClean="0"/>
              <a:t>king. Ian Forbes </a:t>
            </a:r>
            <a:r>
              <a:rPr lang="en-US" sz="3200" dirty="0" smtClean="0">
                <a:solidFill>
                  <a:srgbClr val="00B050"/>
                </a:solidFill>
              </a:rPr>
              <a:t>stuck out his chest </a:t>
            </a:r>
            <a:r>
              <a:rPr lang="en-US" sz="3200" dirty="0" smtClean="0"/>
              <a:t>and sang as if he were </a:t>
            </a:r>
            <a:r>
              <a:rPr lang="en-US" sz="3200" dirty="0" smtClean="0">
                <a:solidFill>
                  <a:srgbClr val="00B050"/>
                </a:solidFill>
              </a:rPr>
              <a:t>saving the kind all by himself</a:t>
            </a:r>
            <a:r>
              <a:rPr lang="en-US" sz="3200" dirty="0" smtClean="0"/>
              <a:t>.</a:t>
            </a:r>
          </a:p>
          <a:p>
            <a:pPr algn="r"/>
            <a:r>
              <a:rPr lang="en-US" sz="3200" dirty="0" smtClean="0"/>
              <a:t>From </a:t>
            </a:r>
            <a:r>
              <a:rPr lang="en-US" sz="3200" i="1" dirty="0" smtClean="0"/>
              <a:t>Homesick</a:t>
            </a:r>
            <a:r>
              <a:rPr lang="en-US" sz="3200" dirty="0" smtClean="0"/>
              <a:t> by Jean Fritz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02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Did the highlighted words and phrases help you “hear” the author’s mocking tone?</a:t>
            </a:r>
          </a:p>
          <a:p>
            <a:r>
              <a:rPr lang="en-US" sz="4400" dirty="0" smtClean="0"/>
              <a:t>Did you read “gracious” with sort of a snotty attitude?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Now, read the excerpt from </a:t>
            </a:r>
            <a:r>
              <a:rPr lang="en-US" sz="2800" i="1" dirty="0" smtClean="0"/>
              <a:t>Boy: Tales of Childhood</a:t>
            </a:r>
            <a:r>
              <a:rPr lang="en-US" sz="2800" dirty="0" smtClean="0"/>
              <a:t>, an autobiography by Roald Dahl.  You will find this excerpt on p.439. </a:t>
            </a:r>
          </a:p>
          <a:p>
            <a:r>
              <a:rPr lang="en-US" sz="2800" dirty="0" smtClean="0"/>
              <a:t>As you read, look for words that have negative connotations (or feelings) attached to them.</a:t>
            </a:r>
          </a:p>
          <a:p>
            <a:r>
              <a:rPr lang="en-US" sz="2800" dirty="0" smtClean="0"/>
              <a:t>How would you describe Dahl’s tone (or his attitude) toward Mrs. Pratchett?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95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scenario: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One time my kids and I were playing Mario Cart on the WII.  Every time my character nearly crashed or fell off a bridge, I screamed.  I was scared to pieces.  In fact, I was so nervous and tense that I told them that we had to quit playing. My son, after casting me a questioning look, said, “Mom, this is about as scary as a walk in the park – in daylight – on a sunny day – with your grandma.”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my mood was ________________________?</a:t>
            </a:r>
          </a:p>
          <a:p>
            <a:pPr marL="0" indent="0">
              <a:buNone/>
            </a:pPr>
            <a:r>
              <a:rPr lang="en-US" dirty="0" smtClean="0"/>
              <a:t>His tone was ____________________________?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Now, read the excerpt from </a:t>
            </a:r>
            <a:r>
              <a:rPr lang="en-US" sz="2800" i="1" dirty="0" smtClean="0"/>
              <a:t>One Ordinary Day, with Peanuts</a:t>
            </a:r>
            <a:r>
              <a:rPr lang="en-US" sz="2800" dirty="0" smtClean="0"/>
              <a:t> (p. 442), by Shirley Jackson.  </a:t>
            </a:r>
          </a:p>
          <a:p>
            <a:r>
              <a:rPr lang="en-US" sz="2800" dirty="0" smtClean="0"/>
              <a:t>You and your partner should make note of words and details in lines 1-7 that help create a cheerful mood.  </a:t>
            </a:r>
          </a:p>
          <a:p>
            <a:r>
              <a:rPr lang="en-US" sz="2800" dirty="0" smtClean="0"/>
              <a:t>Look at the boxed details; would you describe the author’s tone, or attitude, toward Mr. Johnson as mocking or admiring?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88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Now read the excerpt from “Rip Van Winkle,” a short story by Washington Irving (p. 443).  HINT: be sure to read the information above the excerpt.</a:t>
            </a:r>
          </a:p>
          <a:p>
            <a:r>
              <a:rPr lang="en-US" sz="2400" dirty="0" smtClean="0"/>
              <a:t>Look at the details in the boxes. What mood do they help to create?</a:t>
            </a:r>
          </a:p>
          <a:p>
            <a:r>
              <a:rPr lang="en-US" sz="2400" dirty="0" smtClean="0"/>
              <a:t>Read lines 3-8 (using your read-out-loud teacher voice so that you can “hear” the attitude).  Is the author’s tone serious or mocking?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5" y="4533363"/>
            <a:ext cx="7713133" cy="198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Think of a story as a homemade meal.  The basic ingredients – plot, characters, setting, and theme – need some spice, a unique flavor.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Authors can add this flavor by creating certain moods and by using a certain attitude or tone to deliver the message.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images homemade me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gardenaction.co.uk/images/garden_centres/monkton-elm/cafe-me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11" y="1151474"/>
            <a:ext cx="5615189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781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Mood</a:t>
            </a:r>
            <a:r>
              <a:rPr lang="en-US" sz="2800" dirty="0" smtClean="0"/>
              <a:t> is a feeling that a writer creates for readers.</a:t>
            </a:r>
          </a:p>
          <a:p>
            <a:r>
              <a:rPr lang="en-US" sz="2800" dirty="0" smtClean="0"/>
              <a:t>To identify </a:t>
            </a:r>
            <a:r>
              <a:rPr lang="en-US" sz="2800" i="1" dirty="0" smtClean="0"/>
              <a:t>mood</a:t>
            </a:r>
            <a:r>
              <a:rPr lang="en-US" sz="2800" dirty="0" smtClean="0"/>
              <a:t>, think about how you feel as you read.</a:t>
            </a:r>
          </a:p>
          <a:p>
            <a:r>
              <a:rPr lang="en-US" sz="2800" dirty="0" smtClean="0"/>
              <a:t>Pay close attention to adjectives used to describe the setting and characters’ behaviors and thoughts.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664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Just a few words to describe </a:t>
            </a:r>
            <a:r>
              <a:rPr lang="en-US" i="1" dirty="0" smtClean="0"/>
              <a:t>mood</a:t>
            </a:r>
            <a:r>
              <a:rPr lang="en-US" dirty="0" smtClean="0"/>
              <a:t>:</a:t>
            </a:r>
          </a:p>
          <a:p>
            <a:r>
              <a:rPr lang="en-US" dirty="0"/>
              <a:t>w</a:t>
            </a:r>
            <a:r>
              <a:rPr lang="en-US" dirty="0" smtClean="0"/>
              <a:t>ondrous</a:t>
            </a:r>
          </a:p>
          <a:p>
            <a:r>
              <a:rPr lang="en-US" dirty="0"/>
              <a:t>e</a:t>
            </a:r>
            <a:r>
              <a:rPr lang="en-US" dirty="0" smtClean="0"/>
              <a:t>erie</a:t>
            </a:r>
          </a:p>
          <a:p>
            <a:r>
              <a:rPr lang="en-US" dirty="0"/>
              <a:t>t</a:t>
            </a:r>
            <a:r>
              <a:rPr lang="en-US" dirty="0" smtClean="0"/>
              <a:t>errifying</a:t>
            </a:r>
          </a:p>
          <a:p>
            <a:r>
              <a:rPr lang="en-US" dirty="0"/>
              <a:t>p</a:t>
            </a:r>
            <a:r>
              <a:rPr lang="en-US" dirty="0" smtClean="0"/>
              <a:t>eaceful</a:t>
            </a:r>
          </a:p>
          <a:p>
            <a:r>
              <a:rPr lang="en-US" dirty="0"/>
              <a:t>s</a:t>
            </a:r>
            <a:r>
              <a:rPr lang="en-US" dirty="0" smtClean="0"/>
              <a:t>illy</a:t>
            </a:r>
          </a:p>
          <a:p>
            <a:r>
              <a:rPr lang="en-US" dirty="0" smtClean="0"/>
              <a:t>cheerful</a:t>
            </a:r>
          </a:p>
          <a:p>
            <a:r>
              <a:rPr lang="en-US" dirty="0"/>
              <a:t>r</a:t>
            </a:r>
            <a:r>
              <a:rPr lang="en-US" dirty="0" smtClean="0"/>
              <a:t>omantic</a:t>
            </a:r>
          </a:p>
          <a:p>
            <a:r>
              <a:rPr lang="en-US" dirty="0"/>
              <a:t>s</a:t>
            </a:r>
            <a:r>
              <a:rPr lang="en-US" dirty="0" smtClean="0"/>
              <a:t>omber</a:t>
            </a:r>
          </a:p>
          <a:p>
            <a:r>
              <a:rPr lang="en-US" dirty="0"/>
              <a:t>t</a:t>
            </a:r>
            <a:r>
              <a:rPr lang="en-US" dirty="0" smtClean="0"/>
              <a:t>houghtful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A wind had sprung up</a:t>
            </a:r>
            <a:r>
              <a:rPr lang="en-US" sz="4000" dirty="0" smtClean="0"/>
              <a:t>, driving the dust of the weeks-dry road before it, when they entered the street on which they lived, and </a:t>
            </a:r>
            <a:r>
              <a:rPr lang="en-US" sz="4000" dirty="0" smtClean="0">
                <a:solidFill>
                  <a:srgbClr val="00B050"/>
                </a:solidFill>
              </a:rPr>
              <a:t>the leaves rustled ominously</a:t>
            </a:r>
            <a:r>
              <a:rPr lang="en-US" sz="4000" dirty="0" smtClean="0"/>
              <a:t>. </a:t>
            </a:r>
            <a:r>
              <a:rPr lang="en-US" sz="4000" dirty="0" smtClean="0">
                <a:solidFill>
                  <a:srgbClr val="00B050"/>
                </a:solidFill>
              </a:rPr>
              <a:t>Lightning flickered.</a:t>
            </a:r>
          </a:p>
          <a:p>
            <a:endParaRPr lang="en-US" sz="4000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From “Rain, Rain, Go Away” by Isaac Asimov</a:t>
            </a:r>
          </a:p>
          <a:p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130" y="4981063"/>
            <a:ext cx="10723040" cy="1265191"/>
          </a:xfrm>
        </p:spPr>
        <p:txBody>
          <a:bodyPr/>
          <a:lstStyle/>
          <a:p>
            <a:r>
              <a:rPr lang="en-US" dirty="0" smtClean="0"/>
              <a:t>Did the highlighted words and phrases reveal a gloomy setting?</a:t>
            </a:r>
          </a:p>
          <a:p>
            <a:r>
              <a:rPr lang="en-US" dirty="0" smtClean="0"/>
              <a:t>Did they create an eerie mood?</a:t>
            </a:r>
          </a:p>
          <a:p>
            <a:r>
              <a:rPr lang="en-US" dirty="0" smtClean="0"/>
              <a:t>Does this picture create a spooky feeling?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img3.wikia.nocookie.net/__cb20131211015035/uncyclopedia/images/a/a9/Scary_Thunderst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743" y="1402836"/>
            <a:ext cx="44577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86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Now, read the excerpt from The Witch of Blackbird Pond, a novel by Elizabeth George </a:t>
            </a:r>
            <a:r>
              <a:rPr lang="en-US" dirty="0" err="1" smtClean="0"/>
              <a:t>Speare</a:t>
            </a:r>
            <a:r>
              <a:rPr lang="en-US" dirty="0" smtClean="0"/>
              <a:t>.  You will find it on page 439.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Find two details that the writer uses to describe the setting.</a:t>
            </a:r>
          </a:p>
          <a:p>
            <a:pPr marL="0" indent="0">
              <a:buNone/>
            </a:pPr>
            <a:r>
              <a:rPr lang="en-US" dirty="0" smtClean="0"/>
              <a:t>Find two details that tell you how Kit feels about her surroundings.</a:t>
            </a:r>
          </a:p>
          <a:p>
            <a:pPr marL="0" indent="0">
              <a:buNone/>
            </a:pPr>
            <a:r>
              <a:rPr lang="en-US" dirty="0" smtClean="0"/>
              <a:t>How would you describe the mood of this excerpt?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Tone is a writer’s attitude toward his or her subject.</a:t>
            </a:r>
          </a:p>
          <a:p>
            <a:r>
              <a:rPr lang="en-US" sz="4800" dirty="0" smtClean="0"/>
              <a:t>The topic and the audience often demands a certain tone.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905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Mood, Tone,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Words to describe </a:t>
            </a:r>
            <a:r>
              <a:rPr lang="en-US" i="1" dirty="0" smtClean="0"/>
              <a:t>tone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humorous</a:t>
            </a:r>
          </a:p>
          <a:p>
            <a:r>
              <a:rPr lang="en-US" dirty="0"/>
              <a:t>s</a:t>
            </a:r>
            <a:r>
              <a:rPr lang="en-US" dirty="0" smtClean="0"/>
              <a:t>arcastic</a:t>
            </a:r>
          </a:p>
          <a:p>
            <a:r>
              <a:rPr lang="en-US" dirty="0"/>
              <a:t>s</a:t>
            </a:r>
            <a:r>
              <a:rPr lang="en-US" dirty="0" smtClean="0"/>
              <a:t>ympathetic</a:t>
            </a:r>
          </a:p>
          <a:p>
            <a:r>
              <a:rPr lang="en-US" dirty="0"/>
              <a:t>s</a:t>
            </a:r>
            <a:r>
              <a:rPr lang="en-US" dirty="0" smtClean="0"/>
              <a:t>erious</a:t>
            </a:r>
          </a:p>
          <a:p>
            <a:r>
              <a:rPr lang="en-US" dirty="0"/>
              <a:t>s</a:t>
            </a:r>
            <a:r>
              <a:rPr lang="en-US" dirty="0" smtClean="0"/>
              <a:t>incere</a:t>
            </a:r>
          </a:p>
          <a:p>
            <a:r>
              <a:rPr lang="en-US" dirty="0"/>
              <a:t>m</a:t>
            </a:r>
            <a:r>
              <a:rPr lang="en-US" dirty="0" smtClean="0"/>
              <a:t>ocking</a:t>
            </a:r>
          </a:p>
          <a:p>
            <a:r>
              <a:rPr lang="en-US" dirty="0"/>
              <a:t>d</a:t>
            </a:r>
            <a:r>
              <a:rPr lang="en-US" dirty="0" smtClean="0"/>
              <a:t>isgusted</a:t>
            </a:r>
          </a:p>
          <a:p>
            <a:r>
              <a:rPr lang="en-US" dirty="0"/>
              <a:t>a</a:t>
            </a:r>
            <a:r>
              <a:rPr lang="en-US" dirty="0" smtClean="0"/>
              <a:t>dmiring</a:t>
            </a:r>
          </a:p>
          <a:p>
            <a:r>
              <a:rPr lang="en-US" dirty="0"/>
              <a:t>a</a:t>
            </a:r>
            <a:r>
              <a:rPr lang="en-US" dirty="0" smtClean="0"/>
              <a:t>ngry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773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  <vt:lpstr>Mood, Tone, and Style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Mood, Tone, and Style</dc:title>
  <dc:creator>Joanna Rasp</dc:creator>
  <cp:lastModifiedBy>Joanna Rasp</cp:lastModifiedBy>
  <cp:revision>7</cp:revision>
  <dcterms:created xsi:type="dcterms:W3CDTF">2014-09-21T21:35:02Z</dcterms:created>
  <dcterms:modified xsi:type="dcterms:W3CDTF">2014-09-21T22:29:26Z</dcterms:modified>
</cp:coreProperties>
</file>