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55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vs. insure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En</a:t>
            </a:r>
            <a:r>
              <a:rPr lang="en-US" dirty="0" smtClean="0"/>
              <a:t>” as a prefix means “to make into or to make like.”  So, to ensure is to make something be certain or sure.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This is easier: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Insure suggests that money is involved – to cover the value of something.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/>
              <a:t>$</a:t>
            </a:r>
            <a:r>
              <a:rPr lang="en-US" sz="3600" b="1" dirty="0" err="1" smtClean="0"/>
              <a:t>nsure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405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vs. 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Like is a verb or a preposition.  </a:t>
            </a:r>
            <a:r>
              <a:rPr lang="en-US" dirty="0"/>
              <a:t>I</a:t>
            </a:r>
            <a:r>
              <a:rPr lang="en-US" dirty="0" smtClean="0"/>
              <a:t>t introduces prepositional phrases.  </a:t>
            </a:r>
            <a:endParaRPr lang="en-US" dirty="0"/>
          </a:p>
          <a:p>
            <a:pPr marL="0" indent="0" algn="ctr">
              <a:buNone/>
            </a:pPr>
            <a:r>
              <a:rPr lang="en-US" sz="2400" b="1" dirty="0" smtClean="0"/>
              <a:t>I like the dog.  I look like an old hag.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i="1" dirty="0"/>
              <a:t>As</a:t>
            </a:r>
            <a:r>
              <a:rPr lang="en-US" dirty="0"/>
              <a:t>, on the other hand, is a subordinating conjunction and introduces clauses.  Clauses are groups of words that contain a subject and its verb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sz="2400" b="1" dirty="0" smtClean="0"/>
              <a:t>I am certain the cheerleaders will do well, as </a:t>
            </a:r>
            <a:r>
              <a:rPr lang="en-US" sz="2400" b="1" dirty="0" smtClean="0">
                <a:solidFill>
                  <a:srgbClr val="FF0000"/>
                </a:solidFill>
              </a:rPr>
              <a:t>they have worked and practiced hard for a long time.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7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 vs. effect</a:t>
            </a:r>
          </a:p>
          <a:p>
            <a:pPr marL="0" indent="0">
              <a:buNone/>
            </a:pPr>
            <a:r>
              <a:rPr lang="en-US" sz="3200" b="1" dirty="0" smtClean="0"/>
              <a:t>Af</a:t>
            </a:r>
            <a:r>
              <a:rPr lang="en-US" dirty="0" smtClean="0"/>
              <a:t>fect = 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f</a:t>
            </a:r>
            <a:r>
              <a:rPr lang="en-US" dirty="0" err="1" smtClean="0"/>
              <a:t>erb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means “to influence.”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E</a:t>
            </a:r>
            <a:r>
              <a:rPr lang="en-US" dirty="0" smtClean="0"/>
              <a:t>ffect = R</a:t>
            </a:r>
            <a:r>
              <a:rPr lang="en-US" sz="3200" b="1" dirty="0" smtClean="0"/>
              <a:t>e</a:t>
            </a:r>
            <a:r>
              <a:rPr lang="en-US" dirty="0" smtClean="0"/>
              <a:t>sult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Sometimes “effect” can be used as a verb if it means “to bring about; to produce; to accomplish; to complete.”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0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517" y="2109074"/>
            <a:ext cx="8596668" cy="3880773"/>
          </a:xfrm>
        </p:spPr>
        <p:txBody>
          <a:bodyPr/>
          <a:lstStyle/>
          <a:p>
            <a:r>
              <a:rPr lang="en-US" dirty="0" smtClean="0"/>
              <a:t>Among vs. between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Amo</a:t>
            </a:r>
            <a:r>
              <a:rPr lang="en-US" sz="3200" b="1" dirty="0" smtClean="0"/>
              <a:t>ng </a:t>
            </a:r>
            <a:r>
              <a:rPr lang="en-US" b="1" dirty="0" smtClean="0"/>
              <a:t>has a ga</a:t>
            </a:r>
            <a:r>
              <a:rPr lang="en-US" sz="3200" b="1" dirty="0" smtClean="0"/>
              <a:t>ng</a:t>
            </a:r>
            <a:r>
              <a:rPr lang="en-US" b="1" dirty="0" smtClean="0"/>
              <a:t> of things around it.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Be</a:t>
            </a:r>
            <a:r>
              <a:rPr lang="en-US" sz="3200" b="1" dirty="0" smtClean="0"/>
              <a:t>tw</a:t>
            </a:r>
            <a:r>
              <a:rPr lang="en-US" b="1" dirty="0" smtClean="0"/>
              <a:t>een almost has the word “</a:t>
            </a:r>
            <a:r>
              <a:rPr lang="en-US" sz="3200" b="1" dirty="0" smtClean="0"/>
              <a:t>tw</a:t>
            </a:r>
            <a:r>
              <a:rPr lang="en-US" b="1" dirty="0" smtClean="0"/>
              <a:t>o” in the middle of it.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Between is also used when a specific list of items, people, etc., are being compared.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834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Continual vs. continuous</a:t>
            </a:r>
          </a:p>
          <a:p>
            <a:pPr marL="0" indent="0">
              <a:buNone/>
            </a:pPr>
            <a:r>
              <a:rPr lang="en-US" dirty="0" smtClean="0"/>
              <a:t>Something that is continual HAS some interruptions or breaks, but something that is continuous does NOT HAVE breaks.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sz="2400" b="1" dirty="0" smtClean="0"/>
              <a:t>continual</a:t>
            </a:r>
            <a:r>
              <a:rPr lang="en-US" dirty="0" smtClean="0"/>
              <a:t> revisions that software undergoes makes it hard to keep up with the latest versions.  There are some breaks in between software updates.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	The </a:t>
            </a:r>
            <a:r>
              <a:rPr lang="en-US" sz="2400" b="1" smtClean="0"/>
              <a:t>continuous </a:t>
            </a:r>
            <a:r>
              <a:rPr lang="en-US" smtClean="0"/>
              <a:t>tinkling </a:t>
            </a:r>
            <a:r>
              <a:rPr lang="en-US" dirty="0" smtClean="0"/>
              <a:t>of the chimes was an indicator of the wind’s staying power that stormy afternoon.  That stormy afternoon, there were no breaks in the tinkling of the chimes.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6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3299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Different from vs. different than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Jones Longhorns </a:t>
            </a:r>
            <a:r>
              <a:rPr lang="en-US" sz="2000" b="1" dirty="0" smtClean="0"/>
              <a:t>differ from </a:t>
            </a:r>
            <a:r>
              <a:rPr lang="en-US" dirty="0" smtClean="0"/>
              <a:t>Harrah Panthers because the Longhorns are just better.  It doesn’t sound right to say that the Longhorns differ than the Panthers, right?  So “different” and “from” go together.  </a:t>
            </a:r>
          </a:p>
          <a:p>
            <a:pPr marL="0" indent="0">
              <a:buNone/>
            </a:pPr>
            <a:r>
              <a:rPr lang="en-US" dirty="0" smtClean="0"/>
              <a:t>Jones Longhorns are </a:t>
            </a:r>
            <a:r>
              <a:rPr lang="en-US" sz="2400" b="1" dirty="0" smtClean="0"/>
              <a:t>different from </a:t>
            </a:r>
            <a:r>
              <a:rPr lang="en-US" dirty="0" smtClean="0"/>
              <a:t>the Harrah Panthers because the Longhorns are better.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I am comparing two things, like the Longhorns and the Panthers, I need to use </a:t>
            </a:r>
            <a:r>
              <a:rPr lang="en-US" sz="2400" b="1" i="1" dirty="0" smtClean="0"/>
              <a:t>different from.</a:t>
            </a:r>
          </a:p>
          <a:p>
            <a:pPr marL="0" indent="0">
              <a:buNone/>
            </a:pPr>
            <a:r>
              <a:rPr lang="en-US" dirty="0" smtClean="0"/>
              <a:t>The only time I use </a:t>
            </a:r>
            <a:r>
              <a:rPr lang="en-US" sz="2400" b="1" i="1" dirty="0" smtClean="0"/>
              <a:t>different than </a:t>
            </a:r>
            <a:r>
              <a:rPr lang="en-US" dirty="0" smtClean="0"/>
              <a:t>is if I have a dependent clause (subject/verb combination) after it.</a:t>
            </a:r>
          </a:p>
          <a:p>
            <a:pPr marL="0" indent="0">
              <a:buNone/>
            </a:pPr>
            <a:r>
              <a:rPr lang="en-US" dirty="0" smtClean="0"/>
              <a:t>Life is </a:t>
            </a:r>
            <a:r>
              <a:rPr lang="en-US" sz="2000" b="1" dirty="0" smtClean="0"/>
              <a:t>different than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 used to be.  </a:t>
            </a:r>
            <a:r>
              <a:rPr lang="en-US" dirty="0" smtClean="0">
                <a:solidFill>
                  <a:schemeClr val="tx1"/>
                </a:solidFill>
              </a:rPr>
              <a:t>(Notice that “it” is the subject and “used” is the verb of this dependent clause.)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2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Healthful vs. healthy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/>
              <a:t>Healthful </a:t>
            </a:r>
            <a:r>
              <a:rPr lang="en-US" dirty="0" smtClean="0"/>
              <a:t>refers to some</a:t>
            </a:r>
            <a:r>
              <a:rPr lang="en-US" sz="2400" b="1" dirty="0" smtClean="0"/>
              <a:t>thing</a:t>
            </a:r>
            <a:r>
              <a:rPr lang="en-US" dirty="0" smtClean="0"/>
              <a:t> that makes one </a:t>
            </a:r>
            <a:r>
              <a:rPr lang="en-US" sz="2400" b="1" dirty="0" smtClean="0"/>
              <a:t>full</a:t>
            </a:r>
            <a:r>
              <a:rPr lang="en-US" dirty="0" smtClean="0"/>
              <a:t> of health.   In other words, things that can be </a:t>
            </a:r>
            <a:r>
              <a:rPr lang="en-US" sz="2400" b="1" dirty="0" smtClean="0"/>
              <a:t>described</a:t>
            </a:r>
            <a:r>
              <a:rPr lang="en-US" dirty="0" smtClean="0"/>
              <a:t> as healthful (things that make you full of health)  might be nutritious foods or an active lifestyle or an exercise routine.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After eating healthful foods, etc., you possess HEALTH – therefore, you are HEALTHY.</a:t>
            </a:r>
          </a:p>
          <a:p>
            <a:pPr marL="0" indent="0">
              <a:buNone/>
            </a:pPr>
            <a:r>
              <a:rPr lang="en-US" dirty="0" smtClean="0"/>
              <a:t>Healthful describes things; healthy describes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5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Imply vs. infer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So, in this picture, who</a:t>
            </a:r>
          </a:p>
          <a:p>
            <a:pPr marL="0" indent="0">
              <a:buNone/>
            </a:pPr>
            <a:r>
              <a:rPr lang="en-US" dirty="0" smtClean="0"/>
              <a:t>is doing the speaking </a:t>
            </a:r>
          </a:p>
          <a:p>
            <a:pPr marL="0" indent="0">
              <a:buNone/>
            </a:pPr>
            <a:r>
              <a:rPr lang="en-US" dirty="0" smtClean="0"/>
              <a:t>(the implying)?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 is having to interpret (</a:t>
            </a:r>
            <a:r>
              <a:rPr lang="en-US" dirty="0" err="1"/>
              <a:t>i</a:t>
            </a:r>
            <a:r>
              <a:rPr lang="en-US" dirty="0" err="1" smtClean="0"/>
              <a:t>nFERpret</a:t>
            </a:r>
            <a:r>
              <a:rPr lang="en-US" dirty="0" smtClean="0"/>
              <a:t>)?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2" descr="Image result for images conversation clip art"/>
          <p:cNvSpPr>
            <a:spLocks noChangeAspect="1" noChangeArrowheads="1"/>
          </p:cNvSpPr>
          <p:nvPr/>
        </p:nvSpPr>
        <p:spPr bwMode="auto">
          <a:xfrm>
            <a:off x="-217912" y="1555549"/>
            <a:ext cx="2089166" cy="208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images conversation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485" y="2303887"/>
            <a:ext cx="1648496" cy="161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2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Lay vs. lie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Lay</a:t>
            </a:r>
            <a:r>
              <a:rPr lang="en-US" dirty="0" smtClean="0"/>
              <a:t> is a transitive verb that means </a:t>
            </a:r>
            <a:r>
              <a:rPr lang="en-US" i="1" dirty="0" smtClean="0"/>
              <a:t>to place</a:t>
            </a:r>
            <a:r>
              <a:rPr lang="en-US" dirty="0" smtClean="0"/>
              <a:t>.  In other words, you are placing something somewhere.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Lie</a:t>
            </a:r>
            <a:r>
              <a:rPr lang="en-US" dirty="0" smtClean="0"/>
              <a:t> is an intransitive verb that means to recline.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Look at this first line of a famous childhood prayer:</a:t>
            </a:r>
          </a:p>
          <a:p>
            <a:pPr marL="0" indent="0" algn="ctr">
              <a:buNone/>
            </a:pPr>
            <a:r>
              <a:rPr lang="en-US" dirty="0" smtClean="0"/>
              <a:t>Now I lay me down to sleep. </a:t>
            </a:r>
          </a:p>
          <a:p>
            <a:pPr marL="0" indent="0">
              <a:buNone/>
            </a:pPr>
            <a:r>
              <a:rPr lang="en-US" dirty="0" smtClean="0"/>
              <a:t>This children’s prayer could read:</a:t>
            </a:r>
          </a:p>
          <a:p>
            <a:pPr marL="0" indent="0" algn="ctr">
              <a:buNone/>
            </a:pPr>
            <a:r>
              <a:rPr lang="en-US" dirty="0" smtClean="0"/>
              <a:t>Now I place me down to lie.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3684566"/>
            <a:ext cx="1552039" cy="162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Right Word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75544" y="3047841"/>
          <a:ext cx="7600950" cy="2106930"/>
        </p:xfrm>
        <a:graphic>
          <a:graphicData uri="http://schemas.openxmlformats.org/drawingml/2006/table">
            <a:tbl>
              <a:tblPr/>
              <a:tblGrid>
                <a:gridCol w="1266825"/>
                <a:gridCol w="1266825"/>
                <a:gridCol w="1266825"/>
                <a:gridCol w="1266825"/>
                <a:gridCol w="1266825"/>
                <a:gridCol w="126682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Infinitive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Definition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Simple Present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Simple Past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Past Participle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</a:rPr>
                        <a:t>Present Participle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0394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 lay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 put something down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lay(s)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laid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laid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laying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 lie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to rest or recline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lie(s)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lay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lain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lying</a:t>
                      </a:r>
                    </a:p>
                  </a:txBody>
                  <a:tcPr marL="66675" marR="66675" marT="66675" marB="66675" anchor="ctr">
                    <a:lnL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006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459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Georgia</vt:lpstr>
      <vt:lpstr>Trebuchet MS</vt:lpstr>
      <vt:lpstr>Wingdings 3</vt:lpstr>
      <vt:lpstr>Facet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  <vt:lpstr>Using the Right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Right Word</dc:title>
  <dc:creator>Joanna Rasp</dc:creator>
  <cp:lastModifiedBy>Joanna Rasp</cp:lastModifiedBy>
  <cp:revision>12</cp:revision>
  <dcterms:created xsi:type="dcterms:W3CDTF">2017-09-11T20:33:59Z</dcterms:created>
  <dcterms:modified xsi:type="dcterms:W3CDTF">2017-09-27T14:42:13Z</dcterms:modified>
</cp:coreProperties>
</file>